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6" r:id="rId2"/>
    <p:sldId id="287" r:id="rId3"/>
    <p:sldId id="291" r:id="rId4"/>
    <p:sldId id="295" r:id="rId5"/>
    <p:sldId id="292" r:id="rId6"/>
    <p:sldId id="268" r:id="rId7"/>
    <p:sldId id="284" r:id="rId8"/>
    <p:sldId id="285" r:id="rId9"/>
    <p:sldId id="258" r:id="rId10"/>
    <p:sldId id="269" r:id="rId11"/>
    <p:sldId id="293" r:id="rId12"/>
    <p:sldId id="294" r:id="rId13"/>
    <p:sldId id="296" r:id="rId1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76" autoAdjust="0"/>
    <p:restoredTop sz="75465" autoAdjust="0"/>
  </p:normalViewPr>
  <p:slideViewPr>
    <p:cSldViewPr>
      <p:cViewPr varScale="1">
        <p:scale>
          <a:sx n="73" d="100"/>
          <a:sy n="73" d="100"/>
        </p:scale>
        <p:origin x="12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930" y="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E4072-06FD-4434-B09F-77E4FC87C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79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FE0B011D-AA16-46D0-8DA0-F46FCE613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5981B4-5DD8-46C4-BA51-AEF7955E318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02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27776-6AD8-42F5-AE68-6CDE91E9DE8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3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92162F-09F7-4E05-BBC1-AD3D4EEAE8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182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DB7AC3-7DD2-4C40-8F5D-82123960279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969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A57D9C-78C8-4A81-B047-38E3A6257BF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196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E1185A-DCDE-45DC-9804-6A61FE1E888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65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5F1ED-2179-4319-ACA4-8DD93A4E239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618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AF42F0-8D41-49BE-88D2-EC85F912580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38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8A099E-AEAB-47C2-8F3A-F6FF5EE241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3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27776-6AD8-42F5-AE68-6CDE91E9DE8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5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66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66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1125538"/>
            <a:ext cx="4316412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25538"/>
            <a:ext cx="4316413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9" y="1125538"/>
            <a:ext cx="87852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Reverb%20-%20Jimi%20Hendrix%20-%20The%20Wind%20Cries%20Mary.mp3" TargetMode="External"/><Relationship Id="rId3" Type="http://schemas.openxmlformats.org/officeDocument/2006/relationships/hyperlink" Target="Delay%20-%20U2%20-%20The%20Joshua%20Tree%20-%2001%20-%20Where%20The%20Streets%20Have%20No%20Name.mp3" TargetMode="External"/><Relationship Id="rId7" Type="http://schemas.openxmlformats.org/officeDocument/2006/relationships/hyperlink" Target="Wahwah%20-%20Foo%20Fighters%20-%20Generator.mp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LcyK-edUByk" TargetMode="External"/><Relationship Id="rId5" Type="http://schemas.openxmlformats.org/officeDocument/2006/relationships/hyperlink" Target="Isaac%20Hayes%20-%20Shaft.mp3" TargetMode="External"/><Relationship Id="rId4" Type="http://schemas.openxmlformats.org/officeDocument/2006/relationships/hyperlink" Target="Wahwah%20-%20Jimi%20Hendrix%20-%20VooDoo%20Child.mp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langing%20-%20ending%20of%20J.%20Geils%20Band%20-%20Freeze%20Frame.mp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Cher-%20Do%20You%20Believe%20in%20Life%20after%20Love.mp3" TargetMode="External"/><Relationship Id="rId5" Type="http://schemas.openxmlformats.org/officeDocument/2006/relationships/hyperlink" Target="https://youtu.be/H8B__A_L1Zs" TargetMode="External"/><Relationship Id="rId4" Type="http://schemas.openxmlformats.org/officeDocument/2006/relationships/hyperlink" Target="Flanging%20-%20ending%20of%20Stone%20Roses%20-%20She%20Bangs%20the%20Drums.mp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.v.a.garcia-sihuay@qmul.ac.uk" TargetMode="External"/><Relationship Id="rId2" Type="http://schemas.openxmlformats.org/officeDocument/2006/relationships/hyperlink" Target="mailto:a.mourgela@qmul.ac.u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0668" y="2132856"/>
            <a:ext cx="8062664" cy="1470025"/>
          </a:xfrm>
        </p:spPr>
        <p:txBody>
          <a:bodyPr/>
          <a:lstStyle/>
          <a:p>
            <a:pPr eaLnBrk="1" hangingPunct="1"/>
            <a:r>
              <a:rPr lang="en-GB" dirty="0"/>
              <a:t>ECS7012U/P </a:t>
            </a:r>
            <a:br>
              <a:rPr lang="en-GB" dirty="0"/>
            </a:br>
            <a:r>
              <a:rPr lang="en-GB" dirty="0"/>
              <a:t>Music and Audio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Digital Audio Effects (DAFX)</a:t>
            </a:r>
            <a:endParaRPr lang="en-US"/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3708" y="2204864"/>
            <a:ext cx="3850292" cy="2712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6"/>
          <p:cNvSpPr>
            <a:spLocks noChangeArrowheads="1"/>
          </p:cNvSpPr>
          <p:nvPr/>
        </p:nvSpPr>
        <p:spPr bwMode="auto">
          <a:xfrm>
            <a:off x="5221289" y="4797154"/>
            <a:ext cx="3922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Digital audio effect and its control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615"/>
            <a:ext cx="7452320" cy="6021387"/>
          </a:xfrm>
        </p:spPr>
        <p:txBody>
          <a:bodyPr/>
          <a:lstStyle/>
          <a:p>
            <a:pPr marL="179388" indent="-179388" eaLnBrk="1" hangingPunct="1">
              <a:lnSpc>
                <a:spcPct val="80000"/>
              </a:lnSpc>
            </a:pPr>
            <a:r>
              <a:rPr lang="en-US" sz="2800" i="1" dirty="0"/>
              <a:t>Modifies sound characteristic of input signal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Hardware boxes or software tools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input  and output audio signals or sounds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modified according to parameters</a:t>
            </a:r>
          </a:p>
          <a:p>
            <a:pPr marL="179388" indent="-179388" eaLnBrk="1" hangingPunct="1">
              <a:lnSpc>
                <a:spcPct val="80000"/>
              </a:lnSpc>
            </a:pPr>
            <a:r>
              <a:rPr lang="en-US" sz="2800" dirty="0"/>
              <a:t>input and output signals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digital format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represent sound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monitored by </a:t>
            </a:r>
          </a:p>
          <a:p>
            <a:pPr marL="898525" lvl="2" indent="-179388" eaLnBrk="1" hangingPunct="1">
              <a:lnSpc>
                <a:spcPct val="80000"/>
              </a:lnSpc>
            </a:pPr>
            <a:r>
              <a:rPr lang="en-US" sz="2000" dirty="0"/>
              <a:t>loudspeakers </a:t>
            </a:r>
          </a:p>
          <a:p>
            <a:pPr marL="898525" lvl="2" indent="-179388" eaLnBrk="1" hangingPunct="1">
              <a:lnSpc>
                <a:spcPct val="80000"/>
              </a:lnSpc>
            </a:pPr>
            <a:r>
              <a:rPr lang="en-US" sz="2000" dirty="0"/>
              <a:t>headphones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visual representation of signal </a:t>
            </a:r>
          </a:p>
          <a:p>
            <a:pPr marL="898525" lvl="2" indent="-179388" eaLnBrk="1" hangingPunct="1">
              <a:lnSpc>
                <a:spcPct val="80000"/>
              </a:lnSpc>
            </a:pPr>
            <a:r>
              <a:rPr lang="en-US" sz="2000" dirty="0"/>
              <a:t>Waveform, level, spectrum…</a:t>
            </a:r>
          </a:p>
          <a:p>
            <a:pPr marL="179388" indent="-179388" eaLnBrk="1" hangingPunct="1">
              <a:lnSpc>
                <a:spcPct val="80000"/>
              </a:lnSpc>
            </a:pPr>
            <a:r>
              <a:rPr lang="en-US" sz="2800" dirty="0"/>
              <a:t>control parameters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Set by sound engineer, musician, listener </a:t>
            </a:r>
          </a:p>
          <a:p>
            <a:pPr marL="538163" lvl="1" indent="-179388" eaLnBrk="1" hangingPunct="1">
              <a:lnSpc>
                <a:spcPct val="80000"/>
              </a:lnSpc>
            </a:pPr>
            <a:r>
              <a:rPr lang="en-US" sz="2400" dirty="0"/>
              <a:t>Or can be part of digital audio effect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/>
              <a:t>Ursa Major Space Station</a:t>
            </a: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90" y="3429000"/>
            <a:ext cx="8785225" cy="21605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Launched in 1978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lowest cost segment of the market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$1,995 !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One of first generation of digital reverbs </a:t>
            </a:r>
          </a:p>
          <a:p>
            <a:pPr eaLnBrk="1" hangingPunct="1">
              <a:lnSpc>
                <a:spcPct val="80000"/>
              </a:lnSpc>
            </a:pPr>
            <a:r>
              <a:rPr lang="en-GB" sz="2800"/>
              <a:t>Unique Interface</a:t>
            </a:r>
            <a:endParaRPr lang="en-US" sz="280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6613"/>
            <a:ext cx="914400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514977"/>
            <a:ext cx="91440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462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Famous Examples - 1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6" y="765177"/>
            <a:ext cx="8677721" cy="60928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/>
              <a:t>Delay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U2’s </a:t>
            </a:r>
            <a:r>
              <a:rPr lang="en-GB" sz="2400" i="1" dirty="0">
                <a:hlinkClick r:id="rId3" action="ppaction://hlinkfile"/>
              </a:rPr>
              <a:t>Where the streets have no name</a:t>
            </a: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endParaRPr lang="en-GB" sz="1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 err="1"/>
              <a:t>Wah</a:t>
            </a:r>
            <a:r>
              <a:rPr lang="en-US" sz="2800" dirty="0"/>
              <a:t> </a:t>
            </a:r>
            <a:r>
              <a:rPr lang="en-US" sz="2800" dirty="0" err="1"/>
              <a:t>Wah</a:t>
            </a:r>
            <a:endParaRPr 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* Hendrix's </a:t>
            </a:r>
            <a:r>
              <a:rPr lang="en-US" sz="2400" i="1" dirty="0">
                <a:hlinkClick r:id="rId4" action="ppaction://hlinkfile"/>
              </a:rPr>
              <a:t>Voodoo Chile</a:t>
            </a:r>
            <a:r>
              <a:rPr lang="en-US" sz="2400" dirty="0">
                <a:hlinkClick r:id="rId4" action="ppaction://hlinkfile"/>
              </a:rPr>
              <a:t> 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* Isaac Hayes's </a:t>
            </a:r>
            <a:r>
              <a:rPr lang="en-US" sz="2400" i="1" dirty="0">
                <a:hlinkClick r:id="rId5" action="ppaction://hlinkfile"/>
              </a:rPr>
              <a:t>Theme from Shaft</a:t>
            </a:r>
            <a:endParaRPr lang="en-US" sz="2400" i="1" dirty="0"/>
          </a:p>
          <a:p>
            <a:pPr lvl="1" eaLnBrk="1" hangingPunct="1">
              <a:lnSpc>
                <a:spcPct val="90000"/>
              </a:lnSpc>
            </a:pPr>
            <a:endParaRPr lang="en-US" sz="2400" i="1" dirty="0"/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Opening of Stone Roses’ </a:t>
            </a:r>
            <a:r>
              <a:rPr lang="en-GB" sz="2400" i="1" dirty="0">
                <a:hlinkClick r:id="rId6"/>
              </a:rPr>
              <a:t>Elephant Stone</a:t>
            </a: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Foo Fighters’</a:t>
            </a:r>
            <a:r>
              <a:rPr lang="en-GB" sz="2400" i="1" dirty="0"/>
              <a:t> </a:t>
            </a:r>
            <a:r>
              <a:rPr lang="en-GB" sz="2400" i="1" dirty="0">
                <a:hlinkClick r:id="rId7" action="ppaction://hlinkfile"/>
              </a:rPr>
              <a:t>Generator</a:t>
            </a: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endParaRPr lang="en-GB" sz="1600" i="1" dirty="0"/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Reverb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Hendrix in </a:t>
            </a:r>
            <a:r>
              <a:rPr lang="en-GB" sz="2400" i="1" dirty="0">
                <a:hlinkClick r:id="rId8" action="ppaction://hlinkfile"/>
              </a:rPr>
              <a:t>Wind Cries Mary</a:t>
            </a:r>
            <a:r>
              <a:rPr lang="en-GB" sz="2400" dirty="0">
                <a:hlinkClick r:id="rId8" action="ppaction://hlinkfile"/>
              </a:rPr>
              <a:t> </a:t>
            </a:r>
            <a:r>
              <a:rPr lang="en-GB" sz="2400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63485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Famous Examples - 2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4" y="765177"/>
            <a:ext cx="8605713" cy="60928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/>
              <a:t>Phaser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Pink Floyd </a:t>
            </a:r>
            <a:r>
              <a:rPr lang="en-GB" sz="2400" i="1" dirty="0"/>
              <a:t>Have a cigar</a:t>
            </a:r>
            <a:endParaRPr lang="en-GB" sz="2400" dirty="0"/>
          </a:p>
          <a:p>
            <a:pPr eaLnBrk="1" hangingPunct="1">
              <a:lnSpc>
                <a:spcPct val="90000"/>
              </a:lnSpc>
            </a:pPr>
            <a:r>
              <a:rPr lang="en-GB" sz="2800" dirty="0" err="1"/>
              <a:t>Flanger</a:t>
            </a:r>
            <a:endParaRPr lang="en-GB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Ending of </a:t>
            </a:r>
            <a:r>
              <a:rPr lang="en-US" sz="2400" i="1" dirty="0">
                <a:hlinkClick r:id="rId3" action="ppaction://hlinkfile"/>
              </a:rPr>
              <a:t>Freeze Frame</a:t>
            </a:r>
            <a:r>
              <a:rPr lang="en-US" sz="2400" dirty="0"/>
              <a:t>, J. </a:t>
            </a:r>
            <a:r>
              <a:rPr lang="en-US" sz="2400" dirty="0" err="1"/>
              <a:t>Geils</a:t>
            </a:r>
            <a:r>
              <a:rPr lang="en-US" sz="2400" dirty="0"/>
              <a:t> Band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* Ending of </a:t>
            </a:r>
            <a:r>
              <a:rPr lang="en-US" sz="2400" i="1" dirty="0">
                <a:hlinkClick r:id="rId4" action="ppaction://hlinkfile"/>
              </a:rPr>
              <a:t>She Bangs the Drums</a:t>
            </a:r>
            <a:r>
              <a:rPr lang="en-US" sz="2400" i="1" dirty="0"/>
              <a:t>, </a:t>
            </a:r>
            <a:r>
              <a:rPr lang="en-US" sz="2400" dirty="0"/>
              <a:t>Stone Roses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Doppler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i="1" dirty="0">
                <a:hlinkClick r:id="rId5"/>
              </a:rPr>
              <a:t>Plateau</a:t>
            </a:r>
            <a:r>
              <a:rPr lang="en-GB" sz="2400" i="1" dirty="0"/>
              <a:t>, </a:t>
            </a:r>
            <a:r>
              <a:rPr lang="en-GB" sz="2400" dirty="0"/>
              <a:t>the Orb (vocals)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Vocoder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Cher’s </a:t>
            </a:r>
            <a:r>
              <a:rPr lang="en-GB" sz="2400" i="1" dirty="0">
                <a:hlinkClick r:id="rId6" action="ppaction://hlinkfile"/>
              </a:rPr>
              <a:t>Believe</a:t>
            </a:r>
            <a:r>
              <a:rPr lang="en-GB" sz="2400" dirty="0">
                <a:hlinkClick r:id="rId6" action="ppaction://hlinkfile"/>
              </a:rPr>
              <a:t> </a:t>
            </a:r>
            <a:r>
              <a:rPr lang="en-GB" sz="2400" dirty="0"/>
              <a:t>(pitch correction)</a:t>
            </a:r>
          </a:p>
          <a:p>
            <a:pPr lvl="1" eaLnBrk="1" hangingPunct="1">
              <a:lnSpc>
                <a:spcPct val="90000"/>
              </a:lnSpc>
            </a:pPr>
            <a:endParaRPr lang="en-GB" sz="2400" dirty="0"/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* Radiohead </a:t>
            </a:r>
            <a:r>
              <a:rPr lang="en-GB" sz="2400" i="1" dirty="0"/>
              <a:t>Kid A </a:t>
            </a:r>
            <a:r>
              <a:rPr lang="en-GB" sz="2400" dirty="0"/>
              <a:t>(voice modulation)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98435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82588" y="493715"/>
            <a:ext cx="576421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400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784227" y="4305300"/>
            <a:ext cx="27463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2000">
              <a:solidFill>
                <a:schemeClr val="tx2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3402" y="188915"/>
            <a:ext cx="8397875" cy="498475"/>
          </a:xfrm>
        </p:spPr>
        <p:txBody>
          <a:bodyPr/>
          <a:lstStyle/>
          <a:p>
            <a:pPr eaLnBrk="1" hangingPunct="1"/>
            <a:r>
              <a:rPr lang="en-GB" dirty="0"/>
              <a:t>Music and Audio Programming</a:t>
            </a:r>
            <a:endParaRPr lang="en-US" dirty="0"/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0" y="692152"/>
            <a:ext cx="914400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GB" sz="2800" dirty="0">
                <a:solidFill>
                  <a:srgbClr val="CC0000"/>
                </a:solidFill>
                <a:latin typeface="Times New Roman" pitchFamily="18" charset="0"/>
              </a:rPr>
              <a:t>Class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To be determined</a:t>
            </a:r>
          </a:p>
          <a:p>
            <a:pPr lvl="1" eaLnBrk="0" hangingPunct="0">
              <a:buFontTx/>
              <a:buChar char="•"/>
            </a:pPr>
            <a:endParaRPr lang="en-US" sz="2400" dirty="0">
              <a:latin typeface="Times New Roman" pitchFamily="18" charset="0"/>
            </a:endParaRPr>
          </a:p>
          <a:p>
            <a:pPr eaLnBrk="0" hangingPunct="0">
              <a:buFontTx/>
              <a:buChar char="•"/>
            </a:pPr>
            <a:r>
              <a:rPr lang="en-GB" sz="2800" dirty="0">
                <a:solidFill>
                  <a:srgbClr val="CC0000"/>
                </a:solidFill>
                <a:latin typeface="Times New Roman" pitchFamily="18" charset="0"/>
              </a:rPr>
              <a:t>Lecturer</a:t>
            </a:r>
          </a:p>
          <a:p>
            <a:pPr lvl="1" eaLnBrk="0" hangingPunct="0">
              <a:buFontTx/>
              <a:buChar char="•"/>
            </a:pPr>
            <a:r>
              <a:rPr lang="en-GB" sz="2400" dirty="0" err="1">
                <a:latin typeface="Times New Roman" pitchFamily="18" charset="0"/>
              </a:rPr>
              <a:t>Prof.</a:t>
            </a:r>
            <a:r>
              <a:rPr lang="en-GB" sz="2400" dirty="0">
                <a:latin typeface="Times New Roman" pitchFamily="18" charset="0"/>
              </a:rPr>
              <a:t> Josh Reiss, joshua.reiss@qmul.ac.uk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Room 4.07, </a:t>
            </a:r>
            <a:r>
              <a:rPr lang="en-GB" sz="2400" dirty="0">
                <a:solidFill>
                  <a:prstClr val="black"/>
                </a:solidFill>
                <a:latin typeface="Calibri"/>
              </a:rPr>
              <a:t>Engineering building (its almost impossible to find)</a:t>
            </a:r>
            <a:endParaRPr lang="en-GB" sz="2400" dirty="0">
              <a:latin typeface="Times New Roman" pitchFamily="18" charset="0"/>
            </a:endParaRPr>
          </a:p>
          <a:p>
            <a:pPr eaLnBrk="0" hangingPunct="0">
              <a:buFontTx/>
              <a:buChar char="•"/>
            </a:pPr>
            <a:r>
              <a:rPr lang="en-GB" sz="2800" dirty="0">
                <a:solidFill>
                  <a:srgbClr val="CC0000"/>
                </a:solidFill>
                <a:latin typeface="Times New Roman" pitchFamily="18" charset="0"/>
              </a:rPr>
              <a:t>Labs – </a:t>
            </a:r>
            <a:r>
              <a:rPr lang="en-GB" sz="2800" i="1" dirty="0">
                <a:solidFill>
                  <a:srgbClr val="CC0000"/>
                </a:solidFill>
                <a:latin typeface="Times New Roman" pitchFamily="18" charset="0"/>
              </a:rPr>
              <a:t>tentative, check your calendar!</a:t>
            </a:r>
            <a:endParaRPr lang="en-GB" sz="2800" dirty="0">
              <a:solidFill>
                <a:srgbClr val="CC0000"/>
              </a:solidFill>
              <a:latin typeface="Times New Roman" pitchFamily="18" charset="0"/>
            </a:endParaRP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To be determined</a:t>
            </a:r>
          </a:p>
          <a:p>
            <a:pPr lvl="1" eaLnBrk="0" hangingPunct="0">
              <a:buFontTx/>
              <a:buChar char="•"/>
            </a:pPr>
            <a:endParaRPr lang="en-GB" sz="2000" dirty="0">
              <a:latin typeface="Times New Roman" pitchFamily="18" charset="0"/>
            </a:endParaRPr>
          </a:p>
          <a:p>
            <a:pPr eaLnBrk="0" hangingPunct="0">
              <a:buFontTx/>
              <a:buChar char="•"/>
            </a:pPr>
            <a:r>
              <a:rPr lang="en-US" sz="2800" dirty="0">
                <a:solidFill>
                  <a:srgbClr val="CC0000"/>
                </a:solidFill>
                <a:latin typeface="Times New Roman" pitchFamily="18" charset="0"/>
              </a:rPr>
              <a:t>Website</a:t>
            </a:r>
            <a:endParaRPr lang="en-US" sz="2000" dirty="0">
              <a:solidFill>
                <a:schemeClr val="accent2"/>
              </a:solidFill>
              <a:latin typeface="Times New Roman" pitchFamily="18" charset="0"/>
            </a:endParaRPr>
          </a:p>
          <a:p>
            <a:pPr lvl="1" eaLnBrk="0" hangingPunct="0">
              <a:buFontTx/>
              <a:buChar char="•"/>
            </a:pPr>
            <a:endParaRPr lang="en-GB" sz="600" dirty="0">
              <a:latin typeface="Times New Roman" pitchFamily="18" charset="0"/>
            </a:endParaRP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Course notes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Assignments</a:t>
            </a:r>
          </a:p>
          <a:p>
            <a:pPr lvl="1" eaLnBrk="0" hangingPunct="0">
              <a:buFontTx/>
              <a:buChar char="•"/>
            </a:pPr>
            <a:r>
              <a:rPr lang="en-GB" sz="2400" dirty="0">
                <a:latin typeface="Times New Roman" pitchFamily="18" charset="0"/>
              </a:rPr>
              <a:t>News, messages…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768720" y="5827819"/>
            <a:ext cx="704528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600" dirty="0">
                <a:solidFill>
                  <a:srgbClr val="333399"/>
                </a:solidFill>
                <a:latin typeface="Times New Roman" pitchFamily="18" charset="0"/>
              </a:rPr>
              <a:t>See </a:t>
            </a:r>
            <a:r>
              <a:rPr lang="en-US" sz="2600" dirty="0" err="1">
                <a:solidFill>
                  <a:srgbClr val="333399"/>
                </a:solidFill>
                <a:latin typeface="Times New Roman" pitchFamily="18" charset="0"/>
              </a:rPr>
              <a:t>QMPlus</a:t>
            </a:r>
            <a:endParaRPr lang="en-US" sz="2600" dirty="0">
              <a:solidFill>
                <a:srgbClr val="333399"/>
              </a:solidFill>
              <a:latin typeface="Times New Roman" pitchFamily="18" charset="0"/>
            </a:endParaRPr>
          </a:p>
          <a:p>
            <a:pPr eaLnBrk="0" hangingPunct="0"/>
            <a:r>
              <a:rPr lang="en-GB" sz="2600" dirty="0">
                <a:solidFill>
                  <a:srgbClr val="333399"/>
                </a:solidFill>
                <a:latin typeface="Times New Roman" pitchFamily="18" charset="0"/>
              </a:rPr>
              <a:t>qmplus.qmul.ac.uk/course/</a:t>
            </a:r>
            <a:r>
              <a:rPr lang="en-GB" sz="2600" dirty="0" err="1">
                <a:solidFill>
                  <a:srgbClr val="333399"/>
                </a:solidFill>
                <a:latin typeface="Times New Roman" pitchFamily="18" charset="0"/>
              </a:rPr>
              <a:t>view.php?id</a:t>
            </a:r>
            <a:r>
              <a:rPr lang="en-GB" sz="2600" dirty="0">
                <a:solidFill>
                  <a:srgbClr val="333399"/>
                </a:solidFill>
                <a:latin typeface="Times New Roman" pitchFamily="18" charset="0"/>
              </a:rPr>
              <a:t>=15537</a:t>
            </a:r>
          </a:p>
        </p:txBody>
      </p:sp>
    </p:spTree>
    <p:extLst>
      <p:ext uri="{BB962C8B-B14F-4D97-AF65-F5344CB8AC3E}">
        <p14:creationId xmlns:p14="http://schemas.microsoft.com/office/powerpoint/2010/main" val="396066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Lab assignments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6021288"/>
          </a:xfrm>
          <a:ln/>
        </p:spPr>
        <p:txBody>
          <a:bodyPr/>
          <a:lstStyle/>
          <a:p>
            <a:pPr marL="446469"/>
            <a:r>
              <a:rPr lang="en-US" sz="2500" dirty="0">
                <a:solidFill>
                  <a:srgbClr val="0000FF"/>
                </a:solidFill>
              </a:rPr>
              <a:t>Lab assistant: Angeliki Mourgela</a:t>
            </a:r>
          </a:p>
          <a:p>
            <a:pPr marL="103569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		</a:t>
            </a:r>
            <a:r>
              <a:rPr lang="en-US" sz="2400" dirty="0">
                <a:solidFill>
                  <a:srgbClr val="0000FF"/>
                </a:solidFill>
                <a:hlinkClick r:id="rId2"/>
              </a:rPr>
              <a:t>a.mourgela@qmul.ac.uk</a:t>
            </a:r>
            <a:r>
              <a:rPr lang="en-US" sz="2400" dirty="0">
                <a:solidFill>
                  <a:srgbClr val="0000FF"/>
                </a:solidFill>
              </a:rPr>
              <a:t>  </a:t>
            </a:r>
          </a:p>
          <a:p>
            <a:pPr marL="446469"/>
            <a:r>
              <a:rPr lang="en-US" sz="2500" dirty="0">
                <a:solidFill>
                  <a:srgbClr val="0000FF"/>
                </a:solidFill>
              </a:rPr>
              <a:t>Unmarked assignment: Audio effect analysis</a:t>
            </a:r>
          </a:p>
          <a:p>
            <a:pPr marL="803643" lvl="1"/>
            <a:r>
              <a:rPr lang="en-US" sz="2000" dirty="0"/>
              <a:t>Get JUCE, VST, Visual Studio up and running</a:t>
            </a:r>
          </a:p>
          <a:p>
            <a:pPr marL="803643" lvl="1"/>
            <a:r>
              <a:rPr lang="en-US" sz="2000" dirty="0"/>
              <a:t>Edit existing code, build simple plug-in</a:t>
            </a:r>
          </a:p>
          <a:p>
            <a:pPr marL="803643" lvl="1"/>
            <a:r>
              <a:rPr lang="en-US" sz="2000" dirty="0"/>
              <a:t>Unmarked</a:t>
            </a:r>
          </a:p>
          <a:p>
            <a:pPr marL="446469"/>
            <a:r>
              <a:rPr lang="en-US" sz="2500" dirty="0">
                <a:solidFill>
                  <a:srgbClr val="0000FF"/>
                </a:solidFill>
              </a:rPr>
              <a:t>Assignment 2: Audio effect programming</a:t>
            </a:r>
          </a:p>
          <a:p>
            <a:pPr marL="803643" lvl="1"/>
            <a:r>
              <a:rPr lang="en-US" sz="2000" dirty="0">
                <a:latin typeface="TimesNewRomanPSMT"/>
                <a:ea typeface="Calibri"/>
                <a:cs typeface="TimesNewRomanPSMT"/>
              </a:rPr>
              <a:t>Modify and program an example audio effect</a:t>
            </a:r>
          </a:p>
          <a:p>
            <a:pPr marL="803643" lvl="1"/>
            <a:r>
              <a:rPr lang="en-GB" sz="2000" dirty="0">
                <a:latin typeface="TimesNewRomanPSMT"/>
              </a:rPr>
              <a:t>Show that your code works correctly as a VST plug-in</a:t>
            </a:r>
            <a:endParaRPr lang="en-US" sz="2000" dirty="0"/>
          </a:p>
          <a:p>
            <a:pPr marL="803643" lvl="1"/>
            <a:r>
              <a:rPr lang="en-US" sz="2000" dirty="0"/>
              <a:t>Due: Early March</a:t>
            </a:r>
          </a:p>
          <a:p>
            <a:pPr marL="446469"/>
            <a:r>
              <a:rPr lang="en-US" sz="2500" dirty="0">
                <a:solidFill>
                  <a:srgbClr val="0000FF"/>
                </a:solidFill>
              </a:rPr>
              <a:t>Assignment 3: Original audio effect</a:t>
            </a:r>
          </a:p>
          <a:p>
            <a:pPr marL="803643" lvl="1"/>
            <a:r>
              <a:rPr lang="en-US" sz="2000" dirty="0"/>
              <a:t>Create and investigate your own audio effect</a:t>
            </a:r>
          </a:p>
          <a:p>
            <a:pPr marL="803643" lvl="1"/>
            <a:r>
              <a:rPr lang="en-US" sz="2000" dirty="0"/>
              <a:t>Use programming environment of your choice</a:t>
            </a:r>
          </a:p>
          <a:p>
            <a:pPr marL="803643" lvl="1"/>
            <a:r>
              <a:rPr lang="en-US" sz="2000" dirty="0"/>
              <a:t>Results to be presented in class</a:t>
            </a:r>
          </a:p>
          <a:p>
            <a:pPr marL="803643" lvl="1"/>
            <a:r>
              <a:rPr lang="en-US" sz="2000" dirty="0"/>
              <a:t>Due: Late March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776" y="1656184"/>
            <a:ext cx="7560840" cy="1534480"/>
            <a:chOff x="-2484784" y="1196752"/>
            <a:chExt cx="2160240" cy="187220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-2484784" y="1196752"/>
              <a:ext cx="2088232" cy="18722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-2484784" y="1196752"/>
              <a:ext cx="2160240" cy="18722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764704"/>
            <a:ext cx="9144000" cy="6021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46469"/>
            <a:r>
              <a:rPr lang="en-US" sz="2500" kern="0" dirty="0">
                <a:solidFill>
                  <a:srgbClr val="0000FF"/>
                </a:solidFill>
              </a:rPr>
              <a:t>Coursework 0 (unmarked): Hello World</a:t>
            </a:r>
          </a:p>
          <a:p>
            <a:pPr marL="803643" lvl="1"/>
            <a:r>
              <a:rPr lang="en-US" sz="2000" kern="0" dirty="0"/>
              <a:t>Get </a:t>
            </a:r>
            <a:r>
              <a:rPr lang="en-US" sz="2000" kern="0" dirty="0" err="1"/>
              <a:t>Juce</a:t>
            </a:r>
            <a:r>
              <a:rPr lang="en-US" sz="2000" kern="0" dirty="0"/>
              <a:t> up and running</a:t>
            </a:r>
          </a:p>
          <a:p>
            <a:pPr marL="803643" lvl="1"/>
            <a:r>
              <a:rPr lang="en-US" sz="2000" kern="0" dirty="0"/>
              <a:t>Work through tutorial, build simple plugin</a:t>
            </a:r>
          </a:p>
          <a:p>
            <a:pPr marL="446469"/>
            <a:r>
              <a:rPr lang="en-US" sz="2500" kern="0" dirty="0">
                <a:solidFill>
                  <a:srgbClr val="0000FF"/>
                </a:solidFill>
              </a:rPr>
              <a:t>Coursework 1 (20%): Karplus-Strong algorithm </a:t>
            </a:r>
          </a:p>
          <a:p>
            <a:pPr marL="803643" lvl="1"/>
            <a:r>
              <a:rPr lang="en-US" sz="2000" kern="0" dirty="0"/>
              <a:t>Work through tutorial, build simple instrument</a:t>
            </a:r>
          </a:p>
          <a:p>
            <a:pPr marL="803643" lvl="1"/>
            <a:r>
              <a:rPr lang="en-US" sz="2000" kern="0" dirty="0" err="1"/>
              <a:t>Analyse</a:t>
            </a:r>
            <a:r>
              <a:rPr lang="en-US" sz="2000" kern="0" dirty="0"/>
              <a:t> system, show it works</a:t>
            </a:r>
          </a:p>
          <a:p>
            <a:pPr marL="803643" lvl="1"/>
            <a:r>
              <a:rPr lang="en-US" sz="2000" kern="0" dirty="0"/>
              <a:t>Due: Late February</a:t>
            </a:r>
          </a:p>
          <a:p>
            <a:pPr marL="446469"/>
            <a:r>
              <a:rPr lang="en-US" sz="2500" kern="0" dirty="0">
                <a:solidFill>
                  <a:srgbClr val="0000FF"/>
                </a:solidFill>
              </a:rPr>
              <a:t>Coursework 2 (30%): Multiband compressor</a:t>
            </a:r>
          </a:p>
          <a:p>
            <a:pPr marL="803643" lvl="1"/>
            <a:r>
              <a:rPr lang="en-US" sz="2000" kern="0" dirty="0">
                <a:latin typeface="TimesNewRomanPSMT"/>
                <a:ea typeface="Calibri"/>
                <a:cs typeface="TimesNewRomanPSMT"/>
              </a:rPr>
              <a:t>Modify and program an example audio effect, e.g. multiband compressor</a:t>
            </a:r>
          </a:p>
          <a:p>
            <a:pPr marL="803643" lvl="1"/>
            <a:r>
              <a:rPr lang="en-GB" sz="2000" kern="0" dirty="0">
                <a:latin typeface="TimesNewRomanPSMT"/>
              </a:rPr>
              <a:t>Show that your code works correctly as a VST plug-in</a:t>
            </a:r>
            <a:endParaRPr lang="en-US" sz="2000" kern="0" dirty="0"/>
          </a:p>
          <a:p>
            <a:pPr marL="803643" lvl="1"/>
            <a:r>
              <a:rPr lang="en-US" sz="2000" kern="0" dirty="0"/>
              <a:t>Due: Late March</a:t>
            </a:r>
          </a:p>
          <a:p>
            <a:pPr marL="446469"/>
            <a:r>
              <a:rPr lang="en-US" sz="2500" kern="0" dirty="0">
                <a:solidFill>
                  <a:srgbClr val="0000FF"/>
                </a:solidFill>
              </a:rPr>
              <a:t>Coursework 3 (50%): Original audio programming</a:t>
            </a:r>
          </a:p>
          <a:p>
            <a:pPr marL="803643" lvl="1"/>
            <a:r>
              <a:rPr lang="en-US" sz="2000" kern="0" dirty="0"/>
              <a:t>Create and investigate your own audio system</a:t>
            </a:r>
          </a:p>
          <a:p>
            <a:pPr marL="803643" lvl="1"/>
            <a:r>
              <a:rPr lang="en-US" sz="2000" kern="0" dirty="0"/>
              <a:t>Results to be presented in class</a:t>
            </a:r>
          </a:p>
          <a:p>
            <a:pPr marL="803643" lvl="1"/>
            <a:r>
              <a:rPr lang="en-US" sz="2000" kern="0" dirty="0"/>
              <a:t>Due: Early April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0FFE3E-122C-8EC4-C78A-6506A1F3E0A7}"/>
              </a:ext>
            </a:extLst>
          </p:cNvPr>
          <p:cNvSpPr txBox="1"/>
          <p:nvPr/>
        </p:nvSpPr>
        <p:spPr>
          <a:xfrm>
            <a:off x="6732240" y="2087906"/>
            <a:ext cx="3060576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0" indent="-381000">
              <a:lnSpc>
                <a:spcPct val="90000"/>
              </a:lnSpc>
            </a:pPr>
            <a:r>
              <a:rPr lang="en-US" dirty="0"/>
              <a:t>Lab Demonstrator</a:t>
            </a:r>
          </a:p>
          <a:p>
            <a:pPr marL="381000" indent="-381000">
              <a:lnSpc>
                <a:spcPct val="90000"/>
              </a:lnSpc>
            </a:pPr>
            <a:r>
              <a:rPr lang="en-US" dirty="0"/>
              <a:t>Nelly Garcia</a:t>
            </a:r>
          </a:p>
          <a:p>
            <a:pPr marL="381000" indent="-381000">
              <a:lnSpc>
                <a:spcPct val="90000"/>
              </a:lnSpc>
            </a:pPr>
            <a:r>
              <a:rPr lang="en-GB" dirty="0" err="1">
                <a:hlinkClick r:id="rId3"/>
              </a:rPr>
              <a:t>n.v.a.garcia-sihuay</a:t>
            </a:r>
            <a:r>
              <a:rPr lang="en-GB" dirty="0">
                <a:hlinkClick r:id="rId3"/>
              </a:rPr>
              <a:t>@</a:t>
            </a:r>
          </a:p>
          <a:p>
            <a:pPr marL="381000" indent="-381000">
              <a:lnSpc>
                <a:spcPct val="90000"/>
              </a:lnSpc>
            </a:pPr>
            <a:r>
              <a:rPr lang="en-GB" dirty="0">
                <a:hlinkClick r:id="rId3"/>
              </a:rPr>
              <a:t>qmul.ac.uk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Nelly Garcia">
            <a:extLst>
              <a:ext uri="{FF2B5EF4-FFF2-40B4-BE49-F238E27FC236}">
                <a16:creationId xmlns:a16="http://schemas.microsoft.com/office/drawing/2014/main" id="{5BB46A45-8599-6F42-E1B9-A9BEE960F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782" y="28726"/>
            <a:ext cx="2176083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98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38"/>
          <a:stretch/>
        </p:blipFill>
        <p:spPr>
          <a:xfrm>
            <a:off x="6094925" y="1484787"/>
            <a:ext cx="3100696" cy="3816423"/>
          </a:xfrm>
          <a:prstGeom prst="rect">
            <a:avLst/>
          </a:prstGeom>
        </p:spPr>
      </p:pic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382588" y="493715"/>
            <a:ext cx="576421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4000">
              <a:solidFill>
                <a:schemeClr val="tx2"/>
              </a:solidFill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3402" y="188915"/>
            <a:ext cx="8397875" cy="498475"/>
          </a:xfrm>
        </p:spPr>
        <p:txBody>
          <a:bodyPr/>
          <a:lstStyle/>
          <a:p>
            <a:pPr eaLnBrk="1" hangingPunct="1"/>
            <a:r>
              <a:rPr lang="en-US" dirty="0"/>
              <a:t>Primary text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0" y="692152"/>
            <a:ext cx="673224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endParaRPr lang="en-GB" sz="3200" dirty="0">
              <a:solidFill>
                <a:srgbClr val="CC0000"/>
              </a:solidFill>
              <a:latin typeface="Times New Roman" pitchFamily="18" charset="0"/>
            </a:endParaRPr>
          </a:p>
          <a:p>
            <a:pPr algn="ctr" eaLnBrk="0" hangingPunct="0"/>
            <a:r>
              <a:rPr lang="en-GB" sz="3200" dirty="0">
                <a:solidFill>
                  <a:srgbClr val="CC0000"/>
                </a:solidFill>
                <a:latin typeface="Times New Roman" pitchFamily="18" charset="0"/>
              </a:rPr>
              <a:t>Audio Effects: </a:t>
            </a:r>
          </a:p>
          <a:p>
            <a:pPr algn="ctr" eaLnBrk="0" hangingPunct="0"/>
            <a:r>
              <a:rPr lang="en-GB" sz="3200" dirty="0">
                <a:solidFill>
                  <a:srgbClr val="CC0000"/>
                </a:solidFill>
                <a:latin typeface="Times New Roman" pitchFamily="18" charset="0"/>
              </a:rPr>
              <a:t>Theory, Implementation and Application</a:t>
            </a:r>
          </a:p>
          <a:p>
            <a:pPr lvl="1" eaLnBrk="0" hangingPunct="0">
              <a:buFontTx/>
              <a:buChar char="•"/>
            </a:pP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lvl="1" eaLnBrk="0" hangingPunct="0"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Original text by J. Reiss and A. McPherson</a:t>
            </a:r>
          </a:p>
          <a:p>
            <a:pPr marL="0" lvl="1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Content to be posted 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QMPlus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each week</a:t>
            </a:r>
          </a:p>
          <a:p>
            <a:pPr marL="0" lvl="1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Includes </a:t>
            </a:r>
          </a:p>
          <a:p>
            <a:pPr lvl="2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source code</a:t>
            </a:r>
          </a:p>
          <a:p>
            <a:pPr lvl="2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audio samples</a:t>
            </a:r>
          </a:p>
          <a:p>
            <a:pPr lvl="2" eaLnBrk="0" hangingPunct="0">
              <a:buFontTx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sample 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79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82588" y="493715"/>
            <a:ext cx="576421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4000">
              <a:solidFill>
                <a:schemeClr val="tx2"/>
              </a:solidFill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784227" y="4305300"/>
            <a:ext cx="27463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GB" sz="2000">
              <a:solidFill>
                <a:schemeClr val="tx2"/>
              </a:solidFill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854077" y="146052"/>
            <a:ext cx="7866063" cy="295275"/>
          </a:xfrm>
        </p:spPr>
        <p:txBody>
          <a:bodyPr/>
          <a:lstStyle/>
          <a:p>
            <a:pPr eaLnBrk="1" hangingPunct="1"/>
            <a:r>
              <a:rPr lang="en-US" sz="4000" i="1"/>
              <a:t>Want a good grade? 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" y="836714"/>
            <a:ext cx="8943975" cy="621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Attend the lectures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GB" sz="3000" dirty="0">
                <a:latin typeface="Comic Sans MS" pitchFamily="66" charset="0"/>
              </a:rPr>
              <a:t>I might give hints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Study lecture notes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Blip>
                <a:blip r:embed="rId3"/>
              </a:buBlip>
            </a:pPr>
            <a:r>
              <a:rPr lang="en-GB" sz="3000" dirty="0">
                <a:latin typeface="Comic Sans MS" pitchFamily="66" charset="0"/>
              </a:rPr>
              <a:t>Primary source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Study the text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Blip>
                <a:blip r:embed="rId3"/>
              </a:buBlip>
            </a:pPr>
            <a:r>
              <a:rPr lang="en-GB" sz="3000" dirty="0">
                <a:latin typeface="Comic Sans MS" pitchFamily="66" charset="0"/>
              </a:rPr>
              <a:t>I’ll tell you which sections are relevant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Work through any problems I suggest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Blip>
                <a:blip r:embed="rId3"/>
              </a:buBlip>
            </a:pPr>
            <a:r>
              <a:rPr lang="en-GB" sz="3000" dirty="0">
                <a:latin typeface="Comic Sans MS" pitchFamily="66" charset="0"/>
              </a:rPr>
              <a:t>I’ll provide study guides</a:t>
            </a:r>
          </a:p>
          <a:p>
            <a:pPr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ü"/>
            </a:pPr>
            <a:r>
              <a:rPr lang="en-GB" sz="3200" dirty="0">
                <a:latin typeface="Comic Sans MS" pitchFamily="66" charset="0"/>
              </a:rPr>
              <a:t>Browse additional materials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GB" sz="2400" dirty="0" err="1">
                <a:solidFill>
                  <a:srgbClr val="000066"/>
                </a:solidFill>
              </a:rPr>
              <a:t>DAFx</a:t>
            </a:r>
            <a:r>
              <a:rPr lang="en-GB" sz="2400" dirty="0">
                <a:solidFill>
                  <a:srgbClr val="000066"/>
                </a:solidFill>
              </a:rPr>
              <a:t> book</a:t>
            </a:r>
          </a:p>
          <a:p>
            <a:pPr lvl="1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GB" sz="2400" dirty="0">
                <a:solidFill>
                  <a:srgbClr val="000066"/>
                </a:solidFill>
              </a:rPr>
              <a:t>Julius Smith’s online publications</a:t>
            </a:r>
          </a:p>
          <a:p>
            <a:pPr lvl="2" eaLnBrk="0" hangingPunct="0">
              <a:lnSpc>
                <a:spcPct val="95000"/>
              </a:lnSpc>
              <a:spcBef>
                <a:spcPct val="15000"/>
              </a:spcBef>
              <a:buClr>
                <a:schemeClr val="accent2"/>
              </a:buClr>
              <a:buSzPct val="85000"/>
            </a:pPr>
            <a:r>
              <a:rPr lang="en-GB" sz="2400" dirty="0">
                <a:solidFill>
                  <a:srgbClr val="000066"/>
                </a:solidFill>
              </a:rPr>
              <a:t>ccrma.stanford.edu/~</a:t>
            </a:r>
            <a:r>
              <a:rPr lang="en-GB" sz="2400" dirty="0" err="1">
                <a:solidFill>
                  <a:srgbClr val="000066"/>
                </a:solidFill>
              </a:rPr>
              <a:t>jos</a:t>
            </a:r>
            <a:r>
              <a:rPr lang="en-GB" sz="2400" dirty="0">
                <a:solidFill>
                  <a:srgbClr val="000066"/>
                </a:solidFill>
              </a:rPr>
              <a:t>/pubs.html</a:t>
            </a:r>
          </a:p>
        </p:txBody>
      </p:sp>
    </p:spTree>
    <p:extLst>
      <p:ext uri="{BB962C8B-B14F-4D97-AF65-F5344CB8AC3E}">
        <p14:creationId xmlns:p14="http://schemas.microsoft.com/office/powerpoint/2010/main" val="310160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What you need to know</a:t>
            </a: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" y="836712"/>
            <a:ext cx="4716463" cy="5543550"/>
          </a:xfrm>
        </p:spPr>
        <p:txBody>
          <a:bodyPr/>
          <a:lstStyle/>
          <a:p>
            <a:pPr eaLnBrk="1" hangingPunct="1"/>
            <a:r>
              <a:rPr lang="en-GB" sz="2800" dirty="0"/>
              <a:t>Signal representation</a:t>
            </a:r>
          </a:p>
          <a:p>
            <a:pPr lvl="1" eaLnBrk="1" hangingPunct="1"/>
            <a:r>
              <a:rPr lang="en-GB" sz="2400" dirty="0"/>
              <a:t>Basics of discrete time</a:t>
            </a:r>
          </a:p>
          <a:p>
            <a:pPr lvl="1" eaLnBrk="1" hangingPunct="1"/>
            <a:r>
              <a:rPr lang="en-GB" sz="2400" dirty="0"/>
              <a:t>Reading/writing audio files</a:t>
            </a:r>
          </a:p>
          <a:p>
            <a:r>
              <a:rPr lang="en-GB" sz="2800" dirty="0"/>
              <a:t>Digital Systems</a:t>
            </a:r>
          </a:p>
          <a:p>
            <a:pPr lvl="1"/>
            <a:r>
              <a:rPr lang="en-GB" sz="2400" dirty="0"/>
              <a:t>Impulse Response</a:t>
            </a:r>
          </a:p>
          <a:p>
            <a:pPr lvl="1"/>
            <a:r>
              <a:rPr lang="en-GB" sz="2400" dirty="0"/>
              <a:t>Transfer functions</a:t>
            </a:r>
          </a:p>
          <a:p>
            <a:pPr lvl="1"/>
            <a:r>
              <a:rPr lang="en-GB" sz="2400" dirty="0"/>
              <a:t>Frequency Response</a:t>
            </a:r>
          </a:p>
          <a:p>
            <a:pPr lvl="1"/>
            <a:r>
              <a:rPr lang="en-GB" sz="2400" dirty="0"/>
              <a:t>IIR /FIR Filters</a:t>
            </a:r>
          </a:p>
          <a:p>
            <a:pPr lvl="1"/>
            <a:r>
              <a:rPr lang="en-GB" sz="2400" dirty="0"/>
              <a:t>Visualisation</a:t>
            </a:r>
          </a:p>
          <a:p>
            <a:pPr lvl="2"/>
            <a:r>
              <a:rPr lang="en-GB" sz="2000" dirty="0"/>
              <a:t>Signal Flow Graphs</a:t>
            </a:r>
          </a:p>
          <a:p>
            <a:pPr lvl="2"/>
            <a:r>
              <a:rPr lang="en-GB" sz="2000" dirty="0"/>
              <a:t>Block Diagrams</a:t>
            </a:r>
          </a:p>
          <a:p>
            <a:endParaRPr lang="en-GB" sz="2800" dirty="0"/>
          </a:p>
          <a:p>
            <a:pPr lvl="1" eaLnBrk="1" hangingPunct="1"/>
            <a:endParaRPr lang="en-GB" sz="2000" dirty="0"/>
          </a:p>
          <a:p>
            <a:pPr eaLnBrk="1" hangingPunct="1"/>
            <a:endParaRPr lang="en-US" sz="2800" dirty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4572000" y="836712"/>
            <a:ext cx="4572000" cy="467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sz="2800" dirty="0"/>
              <a:t>Spectral Analysis</a:t>
            </a:r>
          </a:p>
          <a:p>
            <a:pPr marL="742950" lvl="1" indent="-28575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GB" sz="2400" kern="0" dirty="0">
                <a:solidFill>
                  <a:srgbClr val="000000"/>
                </a:solidFill>
                <a:latin typeface="Arial"/>
              </a:rPr>
              <a:t>FFT</a:t>
            </a:r>
          </a:p>
          <a:p>
            <a:pPr marL="742950" lvl="1" indent="-28575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GB" sz="2400" kern="0" dirty="0">
                <a:solidFill>
                  <a:srgbClr val="000000"/>
                </a:solidFill>
                <a:latin typeface="Arial"/>
              </a:rPr>
              <a:t>Windowing</a:t>
            </a:r>
          </a:p>
          <a:p>
            <a:pPr marL="742950" lvl="1" indent="-28575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q"/>
            </a:pPr>
            <a:r>
              <a:rPr lang="en-GB" sz="2400" kern="0" dirty="0">
                <a:solidFill>
                  <a:srgbClr val="000000"/>
                </a:solidFill>
                <a:latin typeface="Arial"/>
              </a:rPr>
              <a:t>Visualisation</a:t>
            </a:r>
          </a:p>
          <a:p>
            <a:pPr marL="1143000" lvl="2" indent="-2286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Power Spectrum</a:t>
            </a:r>
          </a:p>
          <a:p>
            <a:pPr marL="1143000" lvl="2" indent="-2286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Spectrogram</a:t>
            </a:r>
          </a:p>
          <a:p>
            <a:pPr marL="1143000" lvl="2" indent="-2286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GB" sz="2000" kern="0" dirty="0">
                <a:solidFill>
                  <a:srgbClr val="000000"/>
                </a:solidFill>
                <a:latin typeface="Arial"/>
              </a:rPr>
              <a:t>Time-Frequency Representation</a:t>
            </a:r>
            <a:endParaRPr lang="en-GB" sz="2800" dirty="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sz="2800" dirty="0"/>
              <a:t>Pseudo-Code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en-GB" sz="2400" dirty="0" err="1"/>
              <a:t>Matlab</a:t>
            </a:r>
            <a:endParaRPr lang="en-GB" sz="2400" dirty="0"/>
          </a:p>
          <a:p>
            <a:pPr lv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en-GB" sz="2400" dirty="0"/>
              <a:t>C/C++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52" y="6146140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Know the basics, but we will revisit much of this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Module outline (1/2)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" y="764704"/>
            <a:ext cx="8676455" cy="5831582"/>
          </a:xfrm>
          <a:ln/>
        </p:spPr>
        <p:txBody>
          <a:bodyPr/>
          <a:lstStyle/>
          <a:p>
            <a:pPr marL="446469">
              <a:buSzPct val="99000"/>
              <a:buFontTx/>
              <a:buAutoNum type="arabicPeriod"/>
            </a:pPr>
            <a:r>
              <a:rPr lang="en-US" sz="2800" dirty="0"/>
              <a:t> Introduction to DAFX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Representing and understanding digital audio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GB" sz="2400" dirty="0"/>
              <a:t>Modifying and processing digital audio</a:t>
            </a:r>
            <a:endParaRPr lang="en-US" sz="2400" dirty="0"/>
          </a:p>
          <a:p>
            <a:pPr marL="446469">
              <a:buSzPct val="99000"/>
              <a:buFontTx/>
              <a:buAutoNum type="arabicPeriod"/>
            </a:pPr>
            <a:r>
              <a:rPr lang="en-US" sz="2800" dirty="0"/>
              <a:t> Delay-based effects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Echo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Comb filtering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Flanging, chorus</a:t>
            </a:r>
          </a:p>
          <a:p>
            <a:pPr marL="446469">
              <a:buSzPct val="99000"/>
              <a:buFontTx/>
              <a:buAutoNum type="arabicPeriod"/>
            </a:pPr>
            <a:r>
              <a:rPr lang="en-US" sz="2800" dirty="0"/>
              <a:t> Filter design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Shelving filters, high order filters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GB" sz="2400" dirty="0" err="1"/>
              <a:t>Allpass</a:t>
            </a:r>
            <a:r>
              <a:rPr lang="en-GB" sz="2400" dirty="0"/>
              <a:t> filters</a:t>
            </a:r>
            <a:endParaRPr lang="en-US" sz="2400" dirty="0"/>
          </a:p>
          <a:p>
            <a:pPr marL="446469">
              <a:buSzPct val="99000"/>
              <a:buFontTx/>
              <a:buAutoNum type="arabicPeriod"/>
            </a:pPr>
            <a:r>
              <a:rPr lang="en-US" sz="2800" dirty="0"/>
              <a:t>Filter effects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Graphic and parametric </a:t>
            </a:r>
            <a:r>
              <a:rPr lang="en-US" sz="2400" dirty="0" err="1"/>
              <a:t>equalisation</a:t>
            </a:r>
            <a:endParaRPr lang="en-US" sz="2400" dirty="0"/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 err="1"/>
              <a:t>Wah-wah</a:t>
            </a:r>
            <a:r>
              <a:rPr lang="en-US" sz="2400" dirty="0"/>
              <a:t>, </a:t>
            </a:r>
            <a:r>
              <a:rPr lang="en-US" sz="2400" dirty="0" err="1"/>
              <a:t>Phasers</a:t>
            </a:r>
            <a:endParaRPr lang="en-US" sz="2400" dirty="0"/>
          </a:p>
        </p:txBody>
      </p:sp>
      <p:pic>
        <p:nvPicPr>
          <p:cNvPr id="19459" name="Picture 3"/>
          <p:cNvPicPr>
            <a:picLocks noChangeArrowheads="1"/>
          </p:cNvPicPr>
          <p:nvPr/>
        </p:nvPicPr>
        <p:blipFill>
          <a:blip r:embed="rId2" cstate="print"/>
          <a:srcRect l="6874" t="32715" r="26512"/>
          <a:stretch>
            <a:fillRect/>
          </a:stretch>
        </p:blipFill>
        <p:spPr bwMode="auto">
          <a:xfrm>
            <a:off x="5857877" y="3434583"/>
            <a:ext cx="3286125" cy="3423419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Module outline (2/2)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90" y="764704"/>
            <a:ext cx="8785225" cy="5543550"/>
          </a:xfrm>
          <a:ln/>
        </p:spPr>
        <p:txBody>
          <a:bodyPr/>
          <a:lstStyle/>
          <a:p>
            <a:pPr marL="617919" indent="-514350">
              <a:buSzPct val="99000"/>
              <a:buFont typeface="+mj-lt"/>
              <a:buAutoNum type="arabicPeriod" startAt="5"/>
            </a:pPr>
            <a:r>
              <a:rPr lang="en-US" sz="2800"/>
              <a:t>Modulation</a:t>
            </a:r>
            <a:endParaRPr lang="en-US" sz="2800" dirty="0"/>
          </a:p>
          <a:p>
            <a:pPr marL="617919" indent="-514350">
              <a:buSzPct val="99000"/>
              <a:buFont typeface="+mj-lt"/>
              <a:buAutoNum type="arabicPeriod" startAt="5"/>
            </a:pPr>
            <a:r>
              <a:rPr lang="en-US" sz="2800" dirty="0"/>
              <a:t>Overdrive, distortion and fuzz</a:t>
            </a:r>
          </a:p>
          <a:p>
            <a:pPr marL="617919" indent="-514350">
              <a:buSzPct val="99000"/>
              <a:buFont typeface="+mj-lt"/>
              <a:buAutoNum type="arabicPeriod" startAt="5"/>
            </a:pPr>
            <a:r>
              <a:rPr lang="en-US" sz="2800" dirty="0"/>
              <a:t>Dynamics processing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Compression, expansion</a:t>
            </a:r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Limiting, de-</a:t>
            </a:r>
            <a:r>
              <a:rPr lang="en-US" sz="2400" dirty="0" err="1"/>
              <a:t>essing</a:t>
            </a:r>
            <a:endParaRPr lang="en-US" sz="2400" dirty="0"/>
          </a:p>
          <a:p>
            <a:pPr marL="446469">
              <a:buSzPct val="99000"/>
              <a:buFontTx/>
              <a:buAutoNum type="arabicPeriod" startAt="5"/>
            </a:pPr>
            <a:r>
              <a:rPr lang="en-US" sz="2800" dirty="0"/>
              <a:t>Phase </a:t>
            </a:r>
            <a:r>
              <a:rPr lang="en-US" sz="2800" dirty="0" err="1"/>
              <a:t>vocoder</a:t>
            </a:r>
            <a:endParaRPr lang="en-US" sz="2800" dirty="0"/>
          </a:p>
          <a:p>
            <a:pPr marL="803643" lvl="1">
              <a:buSzPct val="125000"/>
              <a:buFont typeface="Arial" charset="0"/>
              <a:buChar char="•"/>
            </a:pPr>
            <a:r>
              <a:rPr lang="en-US" sz="2400" dirty="0"/>
              <a:t>Pitch shifting; </a:t>
            </a:r>
            <a:r>
              <a:rPr lang="en-US" sz="2400" dirty="0" err="1"/>
              <a:t>robotisation</a:t>
            </a:r>
            <a:r>
              <a:rPr lang="en-US" sz="2400" dirty="0"/>
              <a:t>, </a:t>
            </a:r>
            <a:r>
              <a:rPr lang="en-US" sz="2400" dirty="0" err="1"/>
              <a:t>whisperisation</a:t>
            </a:r>
            <a:endParaRPr lang="en-US" sz="2400" dirty="0"/>
          </a:p>
          <a:p>
            <a:pPr marL="446469">
              <a:buSzPct val="99000"/>
              <a:buFontTx/>
              <a:buAutoNum type="arabicPeriod" startAt="5"/>
            </a:pPr>
            <a:r>
              <a:rPr lang="en-US" sz="2800" dirty="0"/>
              <a:t>Spatial audio</a:t>
            </a:r>
          </a:p>
          <a:p>
            <a:pPr marL="446469">
              <a:buSzPct val="99000"/>
              <a:buFontTx/>
              <a:buAutoNum type="arabicPeriod" startAt="5"/>
            </a:pPr>
            <a:r>
              <a:rPr lang="en-US" sz="2800" dirty="0"/>
              <a:t>Doppler effect</a:t>
            </a:r>
          </a:p>
          <a:p>
            <a:pPr marL="446469">
              <a:buSzPct val="99000"/>
              <a:buFontTx/>
              <a:buAutoNum type="arabicPeriod" startAt="5"/>
            </a:pPr>
            <a:r>
              <a:rPr lang="en-US" sz="2800" dirty="0"/>
              <a:t>Reverb</a:t>
            </a:r>
          </a:p>
          <a:p>
            <a:pPr marL="446469">
              <a:buSzPct val="99000"/>
              <a:buFontTx/>
              <a:buAutoNum type="arabicPeriod" startAt="5"/>
            </a:pPr>
            <a:r>
              <a:rPr lang="en-US" sz="2800" dirty="0"/>
              <a:t>Final assignment presentations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0662" y="901901"/>
            <a:ext cx="2117453" cy="265211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67544" y="6027003"/>
            <a:ext cx="82444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3643" lvl="1">
              <a:buSzPct val="125000"/>
              <a:buFont typeface="Arial" charset="0"/>
              <a:buChar char="•"/>
            </a:pPr>
            <a:endParaRPr lang="en-US" sz="2400" dirty="0"/>
          </a:p>
          <a:p>
            <a:pPr marL="803643" lvl="1">
              <a:buSzPct val="125000"/>
            </a:pP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+ Audio production, audio programming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Sound Effects and Audio Effects</a:t>
            </a: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615"/>
            <a:ext cx="9144000" cy="6021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Sometimes used interchangeably, </a:t>
            </a:r>
            <a:r>
              <a:rPr lang="en-US" sz="2800" dirty="0">
                <a:latin typeface="Arial Italic" charset="0"/>
                <a:cs typeface="Arial Italic" charset="0"/>
                <a:sym typeface="Arial Italic" charset="0"/>
              </a:rPr>
              <a:t>but...</a:t>
            </a:r>
            <a:endParaRPr lang="en-US" sz="2800" dirty="0">
              <a:latin typeface="Arial Italic" charset="0"/>
              <a:sym typeface="Arial Ital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Sound Effects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artificially created or enhanced sounds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emphasize audio content of movies, games, etc.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Audio Effects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used by anyone generating musical signals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special playing techniques by musicians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use of special microphone techniques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Digital and analogue effects and  processors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Synthesis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Recording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Production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broadcasting </a:t>
            </a:r>
          </a:p>
        </p:txBody>
      </p:sp>
      <p:pic>
        <p:nvPicPr>
          <p:cNvPr id="2" name="Sound effects in Sci-fi - excerpt - EP098_JustDoI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266256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807</Words>
  <Application>Microsoft Office PowerPoint</Application>
  <PresentationFormat>On-screen Show (4:3)</PresentationFormat>
  <Paragraphs>206</Paragraphs>
  <Slides>13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Italic</vt:lpstr>
      <vt:lpstr>Calibri</vt:lpstr>
      <vt:lpstr>Comic Sans MS</vt:lpstr>
      <vt:lpstr>Times New Roman</vt:lpstr>
      <vt:lpstr>TimesNewRomanPSMT</vt:lpstr>
      <vt:lpstr>Wingdings</vt:lpstr>
      <vt:lpstr>Default Design</vt:lpstr>
      <vt:lpstr>ECS7012U/P  Music and Audio Programming</vt:lpstr>
      <vt:lpstr>Music and Audio Programming</vt:lpstr>
      <vt:lpstr>Lab assignments</vt:lpstr>
      <vt:lpstr>Primary text</vt:lpstr>
      <vt:lpstr>Want a good grade? </vt:lpstr>
      <vt:lpstr>What you need to know</vt:lpstr>
      <vt:lpstr>Module outline (1/2)</vt:lpstr>
      <vt:lpstr>Module outline (2/2)</vt:lpstr>
      <vt:lpstr>Sound Effects and Audio Effects</vt:lpstr>
      <vt:lpstr>Digital Audio Effects (DAFX)</vt:lpstr>
      <vt:lpstr>Ursa Major Space Station</vt:lpstr>
      <vt:lpstr>Famous Examples - 1</vt:lpstr>
      <vt:lpstr>Famous Examples - 2</vt:lpstr>
    </vt:vector>
  </TitlesOfParts>
  <Company>QMUL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DAFX</dc:title>
  <dc:creator>josh</dc:creator>
  <cp:lastModifiedBy>Joshua Reiss</cp:lastModifiedBy>
  <cp:revision>196</cp:revision>
  <cp:lastPrinted>2015-01-30T08:16:53Z</cp:lastPrinted>
  <dcterms:created xsi:type="dcterms:W3CDTF">2006-01-06T09:45:02Z</dcterms:created>
  <dcterms:modified xsi:type="dcterms:W3CDTF">2023-12-02T19:03:27Z</dcterms:modified>
</cp:coreProperties>
</file>